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238"/>
    <a:srgbClr val="F89A1E"/>
    <a:srgbClr val="BFCF3E"/>
    <a:srgbClr val="B4C325"/>
    <a:srgbClr val="7E635A"/>
    <a:srgbClr val="A8B50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532" autoAdjust="0"/>
  </p:normalViewPr>
  <p:slideViewPr>
    <p:cSldViewPr showGuides="1">
      <p:cViewPr>
        <p:scale>
          <a:sx n="64" d="100"/>
          <a:sy n="64" d="100"/>
        </p:scale>
        <p:origin x="1232" y="216"/>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tiff"/><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Box 158">
            <a:extLst>
              <a:ext uri="{FF2B5EF4-FFF2-40B4-BE49-F238E27FC236}">
                <a16:creationId xmlns:a16="http://schemas.microsoft.com/office/drawing/2014/main" id="{982E479E-4F95-7742-8D67-E1F67E1C6D2D}"/>
              </a:ext>
            </a:extLst>
          </p:cNvPr>
          <p:cNvSpPr txBox="1"/>
          <p:nvPr/>
        </p:nvSpPr>
        <p:spPr>
          <a:xfrm>
            <a:off x="2412511" y="39826115"/>
            <a:ext cx="26571520" cy="1631216"/>
          </a:xfrm>
          <a:prstGeom prst="rect">
            <a:avLst/>
          </a:prstGeom>
          <a:noFill/>
        </p:spPr>
        <p:txBody>
          <a:bodyPr wrap="square" rtlCol="0">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[1]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[2] A. Delmonte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Tractograms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[3]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Tractograms”,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[5]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2"/>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4"/>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5"/>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University,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6"/>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7"/>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8"/>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9"/>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0"/>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1"/>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0862242"/>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34136" y="85928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19586467"/>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663779" y="954356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7343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663779" y="618830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We complement this approach introducing an interactive navigation and exploration technique based on a multi-resolution brain fiber representation [3].</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1855230"/>
            <a:ext cx="18114135" cy="3970318"/>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Compared to </a:t>
            </a:r>
            <a:r>
              <a:rPr lang="en-US" sz="3600" i="1" dirty="0"/>
              <a:t>WMQL</a:t>
            </a:r>
            <a:r>
              <a:rPr lang="en-US" sz="3600" dirty="0"/>
              <a:t> [4] and manual segmentation, our technique presents less scattered fibers, especially in the areas connecting the temporal and frontal lobe, as shown in the dispersion colormap of figure 3.</a:t>
            </a:r>
          </a:p>
          <a:p>
            <a:pPr marL="571500" indent="-571500" algn="just">
              <a:buFont typeface="Arial" panose="020B0604020202020204" pitchFamily="34" charset="0"/>
              <a:buChar char="•"/>
            </a:pPr>
            <a:r>
              <a:rPr lang="en-US" sz="3600" dirty="0"/>
              <a:t>The interactive analysis allowed neurosurgeons to better identify ACS thresholds producing the results that best represented the clinical reality.</a:t>
            </a:r>
          </a:p>
          <a:p>
            <a:pPr marL="571500" indent="-571500" algn="just">
              <a:buFont typeface="Arial" panose="020B0604020202020204" pitchFamily="34" charset="0"/>
              <a:buChar char="•"/>
            </a:pPr>
            <a:r>
              <a:rPr lang="en-US" sz="3600" dirty="0"/>
              <a:t>ACS segmentation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2">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3"/>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605422"/>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696901"/>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EFA138-89DA-624A-8CBC-132B89F26079}"/>
                  </a:ext>
                </a:extLst>
              </p:cNvPr>
              <p:cNvSpPr txBox="1"/>
              <p:nvPr/>
            </p:nvSpPr>
            <p:spPr>
              <a:xfrm>
                <a:off x="13125719" y="23017990"/>
                <a:ext cx="8958952" cy="421653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a:p>
                <a:pPr algn="just"/>
                <a:endParaRPr lang="en-US" sz="3600" dirty="0">
                  <a:latin typeface="Tahoma" panose="020B0604030504040204" pitchFamily="34" charset="0"/>
                  <a:ea typeface="Tahoma" panose="020B0604030504040204" pitchFamily="34" charset="0"/>
                  <a:cs typeface="Tahoma" panose="020B0604030504040204" pitchFamily="34" charset="0"/>
                </a:endParaRPr>
              </a:p>
              <a:p>
                <a:pPr algn="just"/>
                <a:endParaRPr lang="en-US" sz="800" dirty="0">
                  <a:latin typeface="Tahoma" panose="020B0604030504040204" pitchFamily="34" charset="0"/>
                  <a:ea typeface="Tahoma" panose="020B0604030504040204" pitchFamily="34" charset="0"/>
                  <a:cs typeface="Tahoma" panose="020B0604030504040204" pitchFamily="34" charset="0"/>
                </a:endParaRPr>
              </a:p>
              <a:p>
                <a:pPr algn="ct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𝑊𝐶</m:t>
                        </m:r>
                      </m:e>
                      <m:sub>
                        <m:r>
                          <a:rPr lang="en-US" sz="3600" i="1" smtClean="0">
                            <a:latin typeface="Cambria Math" panose="02040503050406030204" pitchFamily="18" charset="0"/>
                          </a:rPr>
                          <m:t>𝑒𝑥𝑡</m:t>
                        </m:r>
                      </m:sub>
                    </m:sSub>
                    <m:r>
                      <a:rPr lang="en-US" sz="3600" i="1" smtClean="0">
                        <a:latin typeface="Cambria Math" panose="02040503050406030204" pitchFamily="18" charset="0"/>
                      </a:rPr>
                      <m:t>=</m:t>
                    </m:r>
                    <m:r>
                      <a:rPr lang="en-US" sz="3600" i="1" smtClean="0">
                        <a:latin typeface="Cambria Math" panose="02040503050406030204" pitchFamily="18" charset="0"/>
                      </a:rPr>
                      <m:t>𝐾</m:t>
                    </m:r>
                    <m:d>
                      <m:dPr>
                        <m:ctrlPr>
                          <a:rPr lang="en-US" sz="3600" i="1" smtClean="0">
                            <a:latin typeface="Cambria Math" panose="02040503050406030204" pitchFamily="18" charset="0"/>
                          </a:rPr>
                        </m:ctrlPr>
                      </m:dPr>
                      <m:e>
                        <m:d>
                          <m:dPr>
                            <m:begChr m:val="|"/>
                            <m:endChr m:val="|"/>
                            <m:ctrlPr>
                              <a:rPr lang="en-US" sz="3600" i="1" smtClean="0">
                                <a:latin typeface="Cambria Math" panose="02040503050406030204" pitchFamily="18" charset="0"/>
                              </a:rPr>
                            </m:ctrlPr>
                          </m:dPr>
                          <m:e>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𝐴𝐶𝑆</m:t>
                                </m:r>
                              </m:e>
                              <m:sub>
                                <m:r>
                                  <a:rPr lang="en-US" sz="3600" i="1" smtClean="0">
                                    <a:latin typeface="Cambria Math" panose="02040503050406030204" pitchFamily="18" charset="0"/>
                                  </a:rPr>
                                  <m:t>𝑋</m:t>
                                </m:r>
                              </m:sub>
                            </m:sSub>
                            <m:r>
                              <a:rPr lang="en-US" sz="3600" i="1" smtClean="0">
                                <a:latin typeface="Cambria Math" panose="02040503050406030204" pitchFamily="18" charset="0"/>
                              </a:rPr>
                              <m:t>−</m:t>
                            </m:r>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𝐴𝐶𝑆</m:t>
                                </m:r>
                              </m:e>
                              <m:sub>
                                <m:r>
                                  <a:rPr lang="en-US" sz="3600" i="1" smtClean="0">
                                    <a:latin typeface="Cambria Math" panose="02040503050406030204" pitchFamily="18" charset="0"/>
                                  </a:rPr>
                                  <m:t>𝑌</m:t>
                                </m:r>
                              </m:sub>
                            </m:sSub>
                          </m:e>
                        </m:d>
                      </m:e>
                    </m:d>
                    <m:r>
                      <a:rPr lang="en-US" sz="3600" i="1" smtClean="0">
                        <a:latin typeface="Cambria Math" panose="02040503050406030204" pitchFamily="18" charset="0"/>
                      </a:rPr>
                      <m:t>∗</m:t>
                    </m:r>
                    <m:r>
                      <a:rPr lang="en-US" sz="3600" i="1" smtClean="0">
                        <a:latin typeface="Cambria Math" panose="02040503050406030204" pitchFamily="18" charset="0"/>
                      </a:rPr>
                      <m:t>𝑊𝐶</m:t>
                    </m:r>
                  </m:oMath>
                </a14:m>
                <a:r>
                  <a:rPr lang="en-US" sz="3600" dirty="0">
                    <a:latin typeface="Tahoma" panose="020B0604030504040204" pitchFamily="34" charset="0"/>
                    <a:ea typeface="Tahoma" panose="020B0604030504040204" pitchFamily="34" charset="0"/>
                    <a:cs typeface="Tahoma" panose="020B0604030504040204" pitchFamily="34" charset="0"/>
                  </a:rPr>
                  <a:t> </a:t>
                </a:r>
                <a:r>
                  <a:rPr lang="en-US" sz="2400" i="1" dirty="0">
                    <a:latin typeface="Tahoma" panose="020B0604030504040204" pitchFamily="34" charset="0"/>
                    <a:ea typeface="Tahoma" panose="020B0604030504040204" pitchFamily="34" charset="0"/>
                    <a:cs typeface="Tahoma" panose="020B0604030504040204" pitchFamily="34" charset="0"/>
                  </a:rPr>
                  <a:t>[4]</a:t>
                </a:r>
                <a:endParaRPr lang="en-US" sz="3600" i="1" dirty="0">
                  <a:latin typeface="Tahoma" panose="020B0604030504040204" pitchFamily="34" charset="0"/>
                  <a:ea typeface="Tahoma" panose="020B0604030504040204" pitchFamily="34" charset="0"/>
                  <a:cs typeface="Tahoma" panose="020B0604030504040204" pitchFamily="34" charset="0"/>
                </a:endParaRPr>
              </a:p>
              <a:p>
                <a:pPr algn="just"/>
                <a:endParaRPr lang="en-US" sz="8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 name="TextBox 3">
                <a:extLst>
                  <a:ext uri="{FF2B5EF4-FFF2-40B4-BE49-F238E27FC236}">
                    <a16:creationId xmlns:a16="http://schemas.microsoft.com/office/drawing/2014/main" id="{E8EFA138-89DA-624A-8CBC-132B89F26079}"/>
                  </a:ext>
                </a:extLst>
              </p:cNvPr>
              <p:cNvSpPr txBox="1">
                <a:spLocks noRot="1" noChangeAspect="1" noMove="1" noResize="1" noEditPoints="1" noAdjustHandles="1" noChangeArrowheads="1" noChangeShapeType="1" noTextEdit="1"/>
              </p:cNvSpPr>
              <p:nvPr/>
            </p:nvSpPr>
            <p:spPr>
              <a:xfrm>
                <a:off x="13125719" y="23017990"/>
                <a:ext cx="8958952" cy="4216539"/>
              </a:xfrm>
              <a:prstGeom prst="rect">
                <a:avLst/>
              </a:prstGeom>
              <a:blipFill>
                <a:blip r:embed="rId14"/>
                <a:stretch>
                  <a:fillRect l="-2041" t="-2312" r="-2109"/>
                </a:stretch>
              </a:blipFill>
            </p:spPr>
            <p:txBody>
              <a:bodyPr/>
              <a:lstStyle/>
              <a:p>
                <a:r>
                  <a:rPr lang="fr-FR">
                    <a:noFill/>
                  </a:rPr>
                  <a:t> </a:t>
                </a:r>
              </a:p>
            </p:txBody>
          </p:sp>
        </mc:Fallback>
      </mc:AlternateContent>
      <p:sp>
        <p:nvSpPr>
          <p:cNvPr id="10" name="Rectangle 9">
            <a:extLst>
              <a:ext uri="{FF2B5EF4-FFF2-40B4-BE49-F238E27FC236}">
                <a16:creationId xmlns:a16="http://schemas.microsoft.com/office/drawing/2014/main" id="{A9924B64-92C3-AD46-AD0E-8E12BD4B563A}"/>
              </a:ext>
            </a:extLst>
          </p:cNvPr>
          <p:cNvSpPr/>
          <p:nvPr/>
        </p:nvSpPr>
        <p:spPr>
          <a:xfrm>
            <a:off x="745045" y="16019279"/>
            <a:ext cx="15653692" cy="2862322"/>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2712368" y="23816521"/>
            <a:ext cx="6427818" cy="2409896"/>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410491" y="11730177"/>
            <a:ext cx="11573540" cy="6935400"/>
            <a:chOff x="16024229" y="11315498"/>
            <a:chExt cx="12910596" cy="8250798"/>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29" y="11315498"/>
              <a:ext cx="12910596" cy="7651141"/>
              <a:chOff x="11159848" y="9827402"/>
              <a:chExt cx="12931265"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48" y="9827402"/>
                <a:ext cx="12931265" cy="6953543"/>
                <a:chOff x="11159848" y="9827402"/>
                <a:chExt cx="12931265"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2687687" y="9855618"/>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6600031" y="9855618"/>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0597283" y="9827402"/>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528978" y="11796203"/>
                  <a:ext cx="2122679" cy="859706"/>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0823305" y="14813015"/>
                  <a:ext cx="1532792" cy="859706"/>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9336272" y="18907224"/>
              <a:ext cx="6610782" cy="65907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Thresholding IFOF and UF</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1126306" y="21031534"/>
            <a:ext cx="11565450" cy="8363235"/>
            <a:chOff x="1126306" y="21833929"/>
            <a:chExt cx="11565450" cy="8363235"/>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6306" y="21833929"/>
              <a:ext cx="11565450" cy="7549661"/>
              <a:chOff x="9745058" y="5804644"/>
              <a:chExt cx="16579786"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5058" y="5804644"/>
                <a:ext cx="15735488" cy="10795412"/>
                <a:chOff x="9602183" y="9833719"/>
                <a:chExt cx="15735488"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184312" y="13104369"/>
                  <a:ext cx="1681344"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254943" y="17561098"/>
                  <a:ext cx="1532791"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296252" y="29643166"/>
              <a:ext cx="8928992" cy="5539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visualization of fiber bundles</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19414089" y="30978945"/>
            <a:ext cx="9189013" cy="8552439"/>
            <a:chOff x="20213214" y="31319836"/>
            <a:chExt cx="8821936" cy="8210791"/>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2370471" y="38998760"/>
              <a:ext cx="5055593" cy="531867"/>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224417"/>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0474889"/>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19169633"/>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61990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13123360" y="20186546"/>
            <a:ext cx="15135225" cy="2308324"/>
          </a:xfrm>
          <a:prstGeom prst="rect">
            <a:avLst/>
          </a:prstGeom>
        </p:spPr>
        <p:txBody>
          <a:bodyPr>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13123359" y="27856467"/>
            <a:ext cx="15135225" cy="1754326"/>
          </a:xfrm>
          <a:prstGeom prst="rect">
            <a:avLst/>
          </a:prstGeom>
        </p:spPr>
        <p:txBody>
          <a:bodyPr>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2" name="Group 1">
            <a:extLst>
              <a:ext uri="{FF2B5EF4-FFF2-40B4-BE49-F238E27FC236}">
                <a16:creationId xmlns:a16="http://schemas.microsoft.com/office/drawing/2014/main" id="{5D6638FA-7FC0-7A44-8E94-4DE3D3E3DB08}"/>
              </a:ext>
            </a:extLst>
          </p:cNvPr>
          <p:cNvGrpSpPr/>
          <p:nvPr/>
        </p:nvGrpSpPr>
        <p:grpSpPr>
          <a:xfrm>
            <a:off x="1338664" y="11268441"/>
            <a:ext cx="13939191" cy="4670182"/>
            <a:chOff x="1338664" y="11268441"/>
            <a:chExt cx="13939191" cy="4670182"/>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38"/>
            <a:stretch>
              <a:fillRect/>
            </a:stretch>
          </p:blipFill>
          <p:spPr>
            <a:xfrm>
              <a:off x="9928374" y="11268441"/>
              <a:ext cx="5349481" cy="4670182"/>
            </a:xfrm>
            <a:prstGeom prst="rect">
              <a:avLst/>
            </a:prstGeom>
          </p:spPr>
        </p:pic>
        <p:grpSp>
          <p:nvGrpSpPr>
            <p:cNvPr id="45" name="Groupe 44">
              <a:extLst>
                <a:ext uri="{FF2B5EF4-FFF2-40B4-BE49-F238E27FC236}">
                  <a16:creationId xmlns:a16="http://schemas.microsoft.com/office/drawing/2014/main" id="{1B447D96-EB6D-4988-BDC7-93B5263772CD}"/>
                </a:ext>
              </a:extLst>
            </p:cNvPr>
            <p:cNvGrpSpPr/>
            <p:nvPr/>
          </p:nvGrpSpPr>
          <p:grpSpPr>
            <a:xfrm>
              <a:off x="1338664" y="11651184"/>
              <a:ext cx="10346223" cy="4096729"/>
              <a:chOff x="907074" y="11507168"/>
              <a:chExt cx="10346223" cy="4096729"/>
            </a:xfrm>
          </p:grpSpPr>
          <p:grpSp>
            <p:nvGrpSpPr>
              <p:cNvPr id="14" name="Groupe 13">
                <a:extLst>
                  <a:ext uri="{FF2B5EF4-FFF2-40B4-BE49-F238E27FC236}">
                    <a16:creationId xmlns:a16="http://schemas.microsoft.com/office/drawing/2014/main" id="{0DEF63DD-271E-47E6-B200-114FB59EE6A0}"/>
                  </a:ext>
                </a:extLst>
              </p:cNvPr>
              <p:cNvGrpSpPr/>
              <p:nvPr/>
            </p:nvGrpSpPr>
            <p:grpSpPr>
              <a:xfrm>
                <a:off x="3040263" y="11507168"/>
                <a:ext cx="5539504" cy="4077865"/>
                <a:chOff x="3040263" y="11507168"/>
                <a:chExt cx="5539504"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39"/>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6079477" y="13440830"/>
                  <a:ext cx="4009234"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8147720"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8147720"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sp>
              <p:nvSpPr>
                <p:cNvPr id="169" name="ZoneTexte 168">
                  <a:extLst>
                    <a:ext uri="{FF2B5EF4-FFF2-40B4-BE49-F238E27FC236}">
                      <a16:creationId xmlns:a16="http://schemas.microsoft.com/office/drawing/2014/main" id="{9CB6F6CE-5B4A-4F16-BC21-25DE537F4C37}"/>
                    </a:ext>
                  </a:extLst>
                </p:cNvPr>
                <p:cNvSpPr txBox="1"/>
                <p:nvPr/>
              </p:nvSpPr>
              <p:spPr>
                <a:xfrm rot="16200000">
                  <a:off x="7958207" y="13266976"/>
                  <a:ext cx="781456"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ACS</a:t>
                  </a:r>
                </a:p>
              </p:txBody>
            </p:sp>
          </p:grpSp>
          <p:cxnSp>
            <p:nvCxnSpPr>
              <p:cNvPr id="31" name="Connecteur droit avec flèche 30">
                <a:extLst>
                  <a:ext uri="{FF2B5EF4-FFF2-40B4-BE49-F238E27FC236}">
                    <a16:creationId xmlns:a16="http://schemas.microsoft.com/office/drawing/2014/main" id="{9F5ECEA6-8192-408D-B55A-027060439422}"/>
                  </a:ext>
                </a:extLst>
              </p:cNvPr>
              <p:cNvCxnSpPr>
                <a:cxnSpLocks/>
              </p:cNvCxnSpPr>
              <p:nvPr/>
            </p:nvCxnSpPr>
            <p:spPr bwMode="auto">
              <a:xfrm flipV="1">
                <a:off x="4480880" y="13534387"/>
                <a:ext cx="690009" cy="2045744"/>
              </a:xfrm>
              <a:prstGeom prst="straightConnector1">
                <a:avLst/>
              </a:prstGeom>
              <a:solidFill>
                <a:schemeClr val="accent1"/>
              </a:solidFill>
              <a:ln w="19050" cap="flat" cmpd="sng" algn="ctr">
                <a:solidFill>
                  <a:schemeClr val="tx1"/>
                </a:solidFill>
                <a:prstDash val="solid"/>
                <a:round/>
                <a:headEnd type="none" w="med" len="med"/>
                <a:tailEnd type="arrow" w="lg" len="lg"/>
              </a:ln>
              <a:effectLst/>
            </p:spPr>
          </p:cxnSp>
          <p:cxnSp>
            <p:nvCxnSpPr>
              <p:cNvPr id="36" name="Connecteur droit 35">
                <a:extLst>
                  <a:ext uri="{FF2B5EF4-FFF2-40B4-BE49-F238E27FC236}">
                    <a16:creationId xmlns:a16="http://schemas.microsoft.com/office/drawing/2014/main" id="{66B2C492-53F9-43F3-B828-BD810010E939}"/>
                  </a:ext>
                </a:extLst>
              </p:cNvPr>
              <p:cNvCxnSpPr>
                <a:cxnSpLocks/>
              </p:cNvCxnSpPr>
              <p:nvPr/>
            </p:nvCxnSpPr>
            <p:spPr bwMode="auto">
              <a:xfrm>
                <a:off x="987102" y="15592532"/>
                <a:ext cx="1026619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71" name="ZoneTexte 170">
                <a:extLst>
                  <a:ext uri="{FF2B5EF4-FFF2-40B4-BE49-F238E27FC236}">
                    <a16:creationId xmlns:a16="http://schemas.microsoft.com/office/drawing/2014/main" id="{2D144023-F66B-40F8-A311-7988590E269F}"/>
                  </a:ext>
                </a:extLst>
              </p:cNvPr>
              <p:cNvSpPr txBox="1"/>
              <p:nvPr/>
            </p:nvSpPr>
            <p:spPr>
              <a:xfrm>
                <a:off x="907074" y="15142232"/>
                <a:ext cx="1651580"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grpSp>
      </p:grpSp>
      <p:cxnSp>
        <p:nvCxnSpPr>
          <p:cNvPr id="164" name="Connecteur droit avec flèche 30">
            <a:extLst>
              <a:ext uri="{FF2B5EF4-FFF2-40B4-BE49-F238E27FC236}">
                <a16:creationId xmlns:a16="http://schemas.microsoft.com/office/drawing/2014/main" id="{630E4C7E-8A87-0942-B5B1-50F63A50297B}"/>
              </a:ext>
            </a:extLst>
          </p:cNvPr>
          <p:cNvCxnSpPr>
            <a:cxnSpLocks/>
          </p:cNvCxnSpPr>
          <p:nvPr/>
        </p:nvCxnSpPr>
        <p:spPr bwMode="auto">
          <a:xfrm flipV="1">
            <a:off x="11684887" y="13995647"/>
            <a:ext cx="616137" cy="1743167"/>
          </a:xfrm>
          <a:prstGeom prst="straightConnector1">
            <a:avLst/>
          </a:prstGeom>
          <a:solidFill>
            <a:schemeClr val="accent1"/>
          </a:solidFill>
          <a:ln w="19050" cap="flat" cmpd="sng" algn="ctr">
            <a:solidFill>
              <a:schemeClr val="tx1"/>
            </a:solidFill>
            <a:prstDash val="solid"/>
            <a:round/>
            <a:headEnd type="none" w="med" len="med"/>
            <a:tailEnd type="arrow" w="lg" len="lg"/>
          </a:ln>
          <a:effectLst/>
        </p:spPr>
      </p:cxnSp>
      <p:sp>
        <p:nvSpPr>
          <p:cNvPr id="173" name="Rectangle 172">
            <a:extLst>
              <a:ext uri="{FF2B5EF4-FFF2-40B4-BE49-F238E27FC236}">
                <a16:creationId xmlns:a16="http://schemas.microsoft.com/office/drawing/2014/main" id="{C8867E38-AFEB-1340-AFCF-09C9A3277430}"/>
              </a:ext>
            </a:extLst>
          </p:cNvPr>
          <p:cNvSpPr/>
          <p:nvPr/>
        </p:nvSpPr>
        <p:spPr>
          <a:xfrm rot="16200000">
            <a:off x="28865824" y="28973338"/>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4839</TotalTime>
  <Words>759</Words>
  <Application>Microsoft Macintosh PowerPoint</Application>
  <PresentationFormat>Custom</PresentationFormat>
  <Paragraphs>70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ヒラギノ角ゴ Pro W3</vt:lpstr>
      <vt:lpstr>Arial</vt:lpstr>
      <vt:lpstr>Arial Bold</vt:lpstr>
      <vt:lpstr>Cambria Math</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185</cp:revision>
  <cp:lastPrinted>2019-03-20T13:16:54Z</cp:lastPrinted>
  <dcterms:created xsi:type="dcterms:W3CDTF">2012-02-29T16:02:41Z</dcterms:created>
  <dcterms:modified xsi:type="dcterms:W3CDTF">2019-03-22T12:55:05Z</dcterms:modified>
</cp:coreProperties>
</file>